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6" r:id="rId3"/>
    <p:sldId id="257" r:id="rId4"/>
    <p:sldId id="258" r:id="rId5"/>
    <p:sldId id="262" r:id="rId6"/>
    <p:sldId id="263" r:id="rId7"/>
    <p:sldId id="264" r:id="rId8"/>
    <p:sldId id="266" r:id="rId9"/>
    <p:sldId id="265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57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94660"/>
  </p:normalViewPr>
  <p:slideViewPr>
    <p:cSldViewPr>
      <p:cViewPr varScale="1">
        <p:scale>
          <a:sx n="68" d="100"/>
          <a:sy n="68" d="100"/>
        </p:scale>
        <p:origin x="-612" y="-96"/>
      </p:cViewPr>
      <p:guideLst>
        <p:guide orient="horz" pos="2160"/>
        <p:guide pos="573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7518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0771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45706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63498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6186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5554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0201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9853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24886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784498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16575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70549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186069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06085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6200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0652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9347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71577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7363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31288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0787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4809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169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1168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r.glosbe.com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76672"/>
            <a:ext cx="7772400" cy="1470025"/>
          </a:xfrm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chemeClr val="bg1"/>
                </a:solidFill>
                <a:latin typeface="Gabriola" panose="04040605051002020D02" pitchFamily="82" charset="0"/>
                <a:cs typeface="Kalinga" pitchFamily="34" charset="0"/>
              </a:rPr>
              <a:t>Практичний курс турецької мови</a:t>
            </a:r>
            <a:endParaRPr lang="ru-RU" sz="7200" b="1" dirty="0">
              <a:solidFill>
                <a:schemeClr val="bg1"/>
              </a:solidFill>
              <a:latin typeface="Gabriola" panose="04040605051002020D02" pitchFamily="82" charset="0"/>
              <a:cs typeface="Kalinga" pitchFamily="34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Tm="3000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080" y="2852936"/>
            <a:ext cx="3528392" cy="2548880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  <a:latin typeface="Gabriola" panose="04040605051002020D02" pitchFamily="82" charset="0"/>
              </a:rPr>
              <a:t>ЛАСКАВО ПРОСИМО!</a:t>
            </a:r>
            <a:endParaRPr lang="" sz="6600" b="1" dirty="0">
              <a:solidFill>
                <a:schemeClr val="bg1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267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88640"/>
            <a:ext cx="8858312" cy="6455070"/>
          </a:xfrm>
        </p:spPr>
        <p:txBody>
          <a:bodyPr>
            <a:normAutofit/>
          </a:bodyPr>
          <a:lstStyle/>
          <a:p>
            <a:pPr marL="0" lvl="0" algn="just">
              <a:buNone/>
            </a:pPr>
            <a:r>
              <a:rPr lang="ru-RU" sz="2800" b="1" dirty="0" err="1" smtClean="0">
                <a:solidFill>
                  <a:schemeClr val="bg1"/>
                </a:solidFill>
                <a:latin typeface="Gabriola" panose="04040605051002020D02" pitchFamily="82" charset="0"/>
                <a:cs typeface="Times New Roman" pitchFamily="18" charset="0"/>
              </a:rPr>
              <a:t>Якщо</a:t>
            </a:r>
            <a:r>
              <a:rPr lang="ru-RU" sz="2800" b="1" dirty="0" smtClean="0">
                <a:solidFill>
                  <a:schemeClr val="bg1"/>
                </a:solidFill>
                <a:latin typeface="Gabriola" panose="04040605051002020D02" pitchFamily="82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Gabriola" panose="04040605051002020D02" pitchFamily="82" charset="0"/>
                <a:cs typeface="Times New Roman" pitchFamily="18" charset="0"/>
              </a:rPr>
              <a:t>ви</a:t>
            </a:r>
            <a:r>
              <a:rPr lang="ru-RU" sz="2800" b="1" dirty="0" smtClean="0">
                <a:solidFill>
                  <a:schemeClr val="bg1"/>
                </a:solidFill>
                <a:latin typeface="Gabriola" panose="04040605051002020D02" pitchFamily="82" charset="0"/>
                <a:cs typeface="Times New Roman" pitchFamily="18" charset="0"/>
              </a:rPr>
              <a:t> належите до числа </a:t>
            </a:r>
            <a:r>
              <a:rPr lang="ru-RU" sz="2800" b="1" dirty="0" err="1" smtClean="0">
                <a:solidFill>
                  <a:schemeClr val="bg1"/>
                </a:solidFill>
                <a:latin typeface="Gabriola" panose="04040605051002020D02" pitchFamily="82" charset="0"/>
                <a:cs typeface="Times New Roman" pitchFamily="18" charset="0"/>
              </a:rPr>
              <a:t>шанувальників</a:t>
            </a:r>
            <a:r>
              <a:rPr lang="ru-RU" sz="2800" b="1" dirty="0" smtClean="0">
                <a:solidFill>
                  <a:schemeClr val="bg1"/>
                </a:solidFill>
                <a:latin typeface="Gabriola" panose="04040605051002020D02" pitchFamily="82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Gabriola" panose="04040605051002020D02" pitchFamily="82" charset="0"/>
                <a:cs typeface="Times New Roman" pitchFamily="18" charset="0"/>
              </a:rPr>
              <a:t>турецької</a:t>
            </a:r>
            <a:r>
              <a:rPr lang="ru-RU" sz="2800" b="1" dirty="0" smtClean="0">
                <a:solidFill>
                  <a:schemeClr val="bg1"/>
                </a:solidFill>
                <a:latin typeface="Gabriola" panose="04040605051002020D02" pitchFamily="82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Gabriola" panose="04040605051002020D02" pitchFamily="82" charset="0"/>
                <a:cs typeface="Times New Roman" pitchFamily="18" charset="0"/>
              </a:rPr>
              <a:t>культури</a:t>
            </a:r>
            <a:r>
              <a:rPr lang="ru-RU" sz="2800" b="1" dirty="0" smtClean="0">
                <a:solidFill>
                  <a:schemeClr val="bg1"/>
                </a:solidFill>
                <a:latin typeface="Gabriola" panose="04040605051002020D02" pitchFamily="82" charset="0"/>
                <a:cs typeface="Times New Roman" pitchFamily="18" charset="0"/>
              </a:rPr>
              <a:t>,</a:t>
            </a:r>
            <a:r>
              <a:rPr lang="uk-UA" sz="2800" b="1" dirty="0">
                <a:solidFill>
                  <a:schemeClr val="bg1"/>
                </a:solidFill>
                <a:latin typeface="Gabriola" panose="04040605051002020D02" pitchFamily="82" charset="0"/>
                <a:cs typeface="Times New Roman" pitchFamily="18" charset="0"/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  <a:latin typeface="Gabriola" panose="04040605051002020D02" pitchFamily="82" charset="0"/>
                <a:cs typeface="Times New Roman" pitchFamily="18" charset="0"/>
              </a:rPr>
              <a:t>або плануєте створити бізнес, де турецька мова стане у нагоді</a:t>
            </a:r>
            <a:r>
              <a:rPr lang="ru-RU" sz="2800" b="1" dirty="0" smtClean="0">
                <a:solidFill>
                  <a:schemeClr val="bg1"/>
                </a:solidFill>
                <a:latin typeface="Gabriola" panose="04040605051002020D02" pitchFamily="82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  <a:latin typeface="Gabriola" panose="04040605051002020D02" pitchFamily="82" charset="0"/>
                <a:cs typeface="Times New Roman" pitchFamily="18" charset="0"/>
              </a:rPr>
              <a:t>запрошуємо</a:t>
            </a:r>
            <a:r>
              <a:rPr lang="ru-RU" sz="2800" b="1" dirty="0" smtClean="0">
                <a:solidFill>
                  <a:schemeClr val="bg1"/>
                </a:solidFill>
                <a:latin typeface="Gabriola" panose="04040605051002020D02" pitchFamily="82" charset="0"/>
                <a:cs typeface="Times New Roman" pitchFamily="18" charset="0"/>
              </a:rPr>
              <a:t> Вас </a:t>
            </a:r>
            <a:r>
              <a:rPr lang="ru-RU" sz="2800" b="1" dirty="0" err="1" smtClean="0">
                <a:solidFill>
                  <a:schemeClr val="bg1"/>
                </a:solidFill>
                <a:latin typeface="Gabriola" panose="04040605051002020D02" pitchFamily="82" charset="0"/>
                <a:cs typeface="Times New Roman" pitchFamily="18" charset="0"/>
              </a:rPr>
              <a:t>втупити</a:t>
            </a:r>
            <a:r>
              <a:rPr lang="ru-RU" sz="2800" b="1" dirty="0" smtClean="0">
                <a:solidFill>
                  <a:schemeClr val="bg1"/>
                </a:solidFill>
                <a:latin typeface="Gabriola" panose="04040605051002020D02" pitchFamily="82" charset="0"/>
                <a:cs typeface="Times New Roman" pitchFamily="18" charset="0"/>
              </a:rPr>
              <a:t> на ФІФ та </a:t>
            </a:r>
            <a:r>
              <a:rPr lang="ru-RU" sz="2800" b="1" dirty="0" err="1" smtClean="0">
                <a:solidFill>
                  <a:schemeClr val="bg1"/>
                </a:solidFill>
                <a:latin typeface="Gabriola" panose="04040605051002020D02" pitchFamily="82" charset="0"/>
                <a:cs typeface="Times New Roman" pitchFamily="18" charset="0"/>
              </a:rPr>
              <a:t>вивчати</a:t>
            </a:r>
            <a:r>
              <a:rPr lang="ru-RU" sz="2800" b="1" dirty="0" smtClean="0">
                <a:solidFill>
                  <a:schemeClr val="bg1"/>
                </a:solidFill>
                <a:latin typeface="Gabriola" panose="04040605051002020D02" pitchFamily="82" charset="0"/>
                <a:cs typeface="Times New Roman" pitchFamily="18" charset="0"/>
              </a:rPr>
              <a:t> ПРАКТИЧНИЙ КУРС  </a:t>
            </a:r>
            <a:r>
              <a:rPr lang="ru-RU" sz="2800" b="1" dirty="0" smtClean="0">
                <a:solidFill>
                  <a:srgbClr val="92D050"/>
                </a:solidFill>
                <a:latin typeface="Gabriola" panose="04040605051002020D02" pitchFamily="82" charset="0"/>
                <a:cs typeface="Times New Roman" pitchFamily="18" charset="0"/>
              </a:rPr>
              <a:t>ТУРЕЦЬКОЇ МОВИ</a:t>
            </a:r>
          </a:p>
          <a:p>
            <a:pPr marL="0" lvl="0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/>
          </a:p>
        </p:txBody>
      </p:sp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1928802"/>
            <a:ext cx="2887273" cy="2309818"/>
          </a:xfrm>
          <a:prstGeom prst="rect">
            <a:avLst/>
          </a:prstGeom>
        </p:spPr>
      </p:pic>
      <p:pic>
        <p:nvPicPr>
          <p:cNvPr id="4" name="Рисунок 3" descr="1.1.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785926"/>
            <a:ext cx="3613730" cy="2635764"/>
          </a:xfrm>
          <a:prstGeom prst="rect">
            <a:avLst/>
          </a:prstGeom>
        </p:spPr>
      </p:pic>
      <p:pic>
        <p:nvPicPr>
          <p:cNvPr id="6" name="Рисунок 5" descr="1.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29171" y="1785926"/>
            <a:ext cx="2814829" cy="3071834"/>
          </a:xfrm>
          <a:prstGeom prst="rect">
            <a:avLst/>
          </a:prstGeom>
        </p:spPr>
      </p:pic>
      <p:pic>
        <p:nvPicPr>
          <p:cNvPr id="8" name="Рисунок 7" descr="1.2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677657"/>
            <a:ext cx="3276605" cy="2180343"/>
          </a:xfrm>
          <a:prstGeom prst="rect">
            <a:avLst/>
          </a:prstGeom>
        </p:spPr>
      </p:pic>
      <p:pic>
        <p:nvPicPr>
          <p:cNvPr id="9" name="Рисунок 8" descr="1.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14977" y="4929174"/>
            <a:ext cx="3429023" cy="1928826"/>
          </a:xfrm>
          <a:prstGeom prst="rect">
            <a:avLst/>
          </a:prstGeom>
        </p:spPr>
      </p:pic>
      <p:pic>
        <p:nvPicPr>
          <p:cNvPr id="7" name="Рисунок 6" descr="trtui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43240" y="4071942"/>
            <a:ext cx="3476630" cy="2212401"/>
          </a:xfrm>
          <a:prstGeom prst="rect">
            <a:avLst/>
          </a:prstGeom>
        </p:spPr>
      </p:pic>
    </p:spTree>
  </p:cSld>
  <p:clrMapOvr>
    <a:masterClrMapping/>
  </p:clrMapOvr>
  <p:transition spd="slow" advTm="3000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42844" y="0"/>
            <a:ext cx="4352956" cy="507207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порівнянні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іншими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східними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мовами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турецька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вважається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нескладною для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вивчення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завершення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вивчення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турецької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зможете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спілкуватися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повсякденних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бізнесових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ситуаціях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перекладати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мову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носіїв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висловлювати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свою думку та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підтримувати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бесіду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турецькою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мовою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Володіючи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турецькою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мовою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відкриєте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для себе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нові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можливості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сфері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туризму,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бізнесу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9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-1" y="4857760"/>
            <a:ext cx="5155721" cy="2000240"/>
          </a:xfrm>
        </p:spPr>
      </p:pic>
      <p:pic>
        <p:nvPicPr>
          <p:cNvPr id="8" name="Рисунок 7" descr="obuchenie-v-turtcii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08864">
            <a:off x="4583902" y="623176"/>
            <a:ext cx="4655649" cy="2886081"/>
          </a:xfrm>
          <a:prstGeom prst="rect">
            <a:avLst/>
          </a:prstGeom>
        </p:spPr>
      </p:pic>
      <p:pic>
        <p:nvPicPr>
          <p:cNvPr id="9" name="Рисунок 8" descr="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387337">
            <a:off x="5620337" y="4023018"/>
            <a:ext cx="3071802" cy="2301488"/>
          </a:xfrm>
          <a:prstGeom prst="rect">
            <a:avLst/>
          </a:prstGeom>
        </p:spPr>
      </p:pic>
    </p:spTree>
  </p:cSld>
  <p:clrMapOvr>
    <a:masterClrMapping/>
  </p:clrMapOvr>
  <p:transition spd="slow" advTm="3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980728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ru-RU" sz="4800" b="1" u="sng" dirty="0">
                <a:solidFill>
                  <a:schemeClr val="bg1"/>
                </a:solidFill>
                <a:latin typeface="Gabriola" panose="04040605051002020D02" pitchFamily="82" charset="0"/>
              </a:rPr>
              <a:t>Метою </a:t>
            </a:r>
            <a:r>
              <a:rPr lang="ru-RU" sz="4800" b="1" u="sng" dirty="0" err="1">
                <a:solidFill>
                  <a:schemeClr val="bg1"/>
                </a:solidFill>
                <a:latin typeface="Gabriola" panose="04040605051002020D02" pitchFamily="82" charset="0"/>
              </a:rPr>
              <a:t>дисципліни</a:t>
            </a:r>
            <a:r>
              <a:rPr lang="ru-RU" sz="4800" b="1" u="sng" dirty="0">
                <a:solidFill>
                  <a:schemeClr val="bg1"/>
                </a:solidFill>
                <a:latin typeface="Gabriola" panose="04040605051002020D02" pitchFamily="82" charset="0"/>
              </a:rPr>
              <a:t> </a:t>
            </a:r>
            <a:r>
              <a:rPr lang="ru-RU" sz="4800" dirty="0">
                <a:solidFill>
                  <a:schemeClr val="bg1"/>
                </a:solidFill>
                <a:latin typeface="Gabriola" panose="04040605051002020D02" pitchFamily="82" charset="0"/>
              </a:rPr>
              <a:t>є  </a:t>
            </a:r>
            <a:r>
              <a:rPr lang="ru-RU" sz="4800" dirty="0" err="1">
                <a:solidFill>
                  <a:schemeClr val="bg1"/>
                </a:solidFill>
                <a:latin typeface="Gabriola" panose="04040605051002020D02" pitchFamily="82" charset="0"/>
              </a:rPr>
              <a:t>досягнення</a:t>
            </a:r>
            <a:r>
              <a:rPr lang="ru-RU" sz="4800" dirty="0">
                <a:solidFill>
                  <a:schemeClr val="bg1"/>
                </a:solidFill>
                <a:latin typeface="Gabriola" panose="04040605051002020D02" pitchFamily="82" charset="0"/>
              </a:rPr>
              <a:t> </a:t>
            </a:r>
            <a:r>
              <a:rPr lang="ru-RU" sz="4800" dirty="0" smtClean="0">
                <a:solidFill>
                  <a:schemeClr val="bg1"/>
                </a:solidFill>
                <a:latin typeface="Gabriola" panose="04040605051002020D02" pitchFamily="82" charset="0"/>
              </a:rPr>
              <a:t>просунутого </a:t>
            </a:r>
            <a:r>
              <a:rPr lang="ru-RU" sz="4800" dirty="0" err="1" smtClean="0">
                <a:solidFill>
                  <a:schemeClr val="bg1"/>
                </a:solidFill>
                <a:latin typeface="Gabriola" panose="04040605051002020D02" pitchFamily="82" charset="0"/>
              </a:rPr>
              <a:t>рівня</a:t>
            </a:r>
            <a:r>
              <a:rPr lang="ru-RU" sz="4800" dirty="0" smtClean="0">
                <a:solidFill>
                  <a:schemeClr val="bg1"/>
                </a:solidFill>
                <a:latin typeface="Gabriola" panose="04040605051002020D02" pitchFamily="82" charset="0"/>
              </a:rPr>
              <a:t> </a:t>
            </a:r>
            <a:r>
              <a:rPr lang="ru-RU" sz="4800" dirty="0" err="1">
                <a:solidFill>
                  <a:schemeClr val="bg1"/>
                </a:solidFill>
                <a:latin typeface="Gabriola" panose="04040605051002020D02" pitchFamily="82" charset="0"/>
              </a:rPr>
              <a:t>знання</a:t>
            </a:r>
            <a:r>
              <a:rPr lang="ru-RU" sz="4800" dirty="0">
                <a:solidFill>
                  <a:schemeClr val="bg1"/>
                </a:solidFill>
                <a:latin typeface="Gabriola" panose="04040605051002020D02" pitchFamily="82" charset="0"/>
              </a:rPr>
              <a:t> </a:t>
            </a:r>
            <a:r>
              <a:rPr lang="ru-RU" sz="4800" dirty="0" err="1">
                <a:solidFill>
                  <a:schemeClr val="bg1"/>
                </a:solidFill>
                <a:latin typeface="Gabriola" panose="04040605051002020D02" pitchFamily="82" charset="0"/>
              </a:rPr>
              <a:t>турецької</a:t>
            </a:r>
            <a:r>
              <a:rPr lang="ru-RU" sz="4800" dirty="0">
                <a:solidFill>
                  <a:schemeClr val="bg1"/>
                </a:solidFill>
                <a:latin typeface="Gabriola" panose="04040605051002020D02" pitchFamily="82" charset="0"/>
              </a:rPr>
              <a:t> </a:t>
            </a:r>
            <a:r>
              <a:rPr lang="ru-RU" sz="4800" dirty="0" err="1">
                <a:solidFill>
                  <a:schemeClr val="bg1"/>
                </a:solidFill>
                <a:latin typeface="Gabriola" panose="04040605051002020D02" pitchFamily="82" charset="0"/>
              </a:rPr>
              <a:t>мови</a:t>
            </a:r>
            <a:r>
              <a:rPr lang="ru-RU" sz="4800" dirty="0">
                <a:solidFill>
                  <a:schemeClr val="bg1"/>
                </a:solidFill>
                <a:latin typeface="Gabriola" panose="04040605051002020D02" pitchFamily="82" charset="0"/>
              </a:rPr>
              <a:t>.</a:t>
            </a:r>
          </a:p>
          <a:p>
            <a:endParaRPr lang="" dirty="0"/>
          </a:p>
        </p:txBody>
      </p:sp>
    </p:spTree>
    <p:extLst>
      <p:ext uri="{BB962C8B-B14F-4D97-AF65-F5344CB8AC3E}">
        <p14:creationId xmlns="" xmlns:p14="http://schemas.microsoft.com/office/powerpoint/2010/main" val="387439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9000"/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Завдання курсу:</a:t>
            </a:r>
            <a:r>
              <a:rPr lang="uk-UA" dirty="0" smtClean="0">
                <a:solidFill>
                  <a:schemeClr val="bg1"/>
                </a:solidFill>
              </a:rPr>
              <a:t/>
            </a:r>
            <a:br>
              <a:rPr lang="uk-UA" dirty="0" smtClean="0">
                <a:solidFill>
                  <a:schemeClr val="bg1"/>
                </a:solidFill>
              </a:rPr>
            </a:br>
            <a:endParaRPr lang="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191822" cy="4764187"/>
          </a:xfrm>
        </p:spPr>
        <p:txBody>
          <a:bodyPr/>
          <a:lstStyle/>
          <a:p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uk-U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) вивчення норм </a:t>
            </a:r>
            <a:r>
              <a:rPr lang="uk-U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турецької</a:t>
            </a:r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 </a:t>
            </a:r>
            <a:r>
              <a:rPr lang="uk-U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мови </a:t>
            </a:r>
            <a:r>
              <a:rPr lang="uk-U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(орфоепічні, графічні, орфографічні);</a:t>
            </a:r>
          </a:p>
          <a:p>
            <a:r>
              <a:rPr lang="uk-U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2) оволодіння лексичним </a:t>
            </a:r>
            <a:r>
              <a:rPr lang="uk-U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запасом </a:t>
            </a:r>
            <a:r>
              <a:rPr lang="uk-U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турецької </a:t>
            </a:r>
            <a:r>
              <a:rPr lang="uk-U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мови, достатнім для спілкування; </a:t>
            </a:r>
            <a:endParaRPr lang="uk-UA" sz="2800" b="1" dirty="0">
              <a:solidFill>
                <a:schemeClr val="tx1">
                  <a:lumMod val="95000"/>
                  <a:lumOff val="5000"/>
                </a:schemeClr>
              </a:solidFill>
              <a:latin typeface="Gabriola" panose="04040605051002020D02" pitchFamily="82" charset="0"/>
            </a:endParaRPr>
          </a:p>
          <a:p>
            <a:r>
              <a:rPr lang="uk-U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3) засвоєння порогового рівня граматики турецької мови;</a:t>
            </a:r>
          </a:p>
          <a:p>
            <a:r>
              <a:rPr lang="uk-U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4) формування комунікативних умінь (читання, аудіювання, письма, говоріння) на </a:t>
            </a:r>
            <a:r>
              <a:rPr lang="uk-U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високому </a:t>
            </a:r>
            <a:r>
              <a:rPr lang="uk-U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рівні</a:t>
            </a:r>
            <a:r>
              <a:rPr lang="uk-U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;</a:t>
            </a:r>
            <a:endParaRPr lang="uk-UA" sz="2800" b="1" dirty="0">
              <a:solidFill>
                <a:schemeClr val="tx1">
                  <a:lumMod val="95000"/>
                  <a:lumOff val="5000"/>
                </a:schemeClr>
              </a:solidFill>
              <a:latin typeface="Gabriola" panose="04040605051002020D02" pitchFamily="82" charset="0"/>
            </a:endParaRPr>
          </a:p>
          <a:p>
            <a:r>
              <a:rPr lang="uk-U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5) ознайомлення з турецькими соціокультурними реаліями;</a:t>
            </a:r>
          </a:p>
          <a:p>
            <a:r>
              <a:rPr lang="uk-U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6) набуття навичок перекладу з турецької на рідну мову та навпаки.</a:t>
            </a:r>
          </a:p>
          <a:p>
            <a:pPr marL="0" indent="0">
              <a:buNone/>
            </a:pPr>
            <a:endParaRPr lang="uk-UA" sz="2800" dirty="0">
              <a:solidFill>
                <a:schemeClr val="tx1">
                  <a:lumMod val="95000"/>
                  <a:lumOff val="5000"/>
                </a:schemeClr>
              </a:solidFill>
              <a:latin typeface="Gabriola" panose="04040605051002020D02" pitchFamily="82" charset="0"/>
            </a:endParaRPr>
          </a:p>
          <a:p>
            <a:endParaRPr lang="" dirty="0"/>
          </a:p>
        </p:txBody>
      </p:sp>
    </p:spTree>
    <p:extLst>
      <p:ext uri="{BB962C8B-B14F-4D97-AF65-F5344CB8AC3E}">
        <p14:creationId xmlns="" xmlns:p14="http://schemas.microsoft.com/office/powerpoint/2010/main" val="207038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alphaModFix amt="43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492896"/>
            <a:ext cx="6740916" cy="447596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uk-UA" sz="3600" dirty="0" smtClean="0"/>
              <a:t>Пропонуємо до вивчення </a:t>
            </a:r>
            <a:r>
              <a:rPr lang="uk-UA" sz="3600" dirty="0" smtClean="0">
                <a:solidFill>
                  <a:srgbClr val="00B0F0"/>
                </a:solidFill>
              </a:rPr>
              <a:t>широкий  діапазон лексичних тем</a:t>
            </a:r>
            <a:r>
              <a:rPr lang="uk-UA" sz="3600" dirty="0" smtClean="0"/>
              <a:t>. Це дозволить вам </a:t>
            </a:r>
            <a:r>
              <a:rPr lang="uk-UA" sz="3600" dirty="0" smtClean="0">
                <a:solidFill>
                  <a:srgbClr val="00B0F0"/>
                </a:solidFill>
              </a:rPr>
              <a:t>швидко</a:t>
            </a:r>
            <a:r>
              <a:rPr lang="uk-UA" sz="3600" dirty="0" smtClean="0"/>
              <a:t> опанувати спілкування на повсякденну тематику і забезпечить швидке просування до </a:t>
            </a:r>
            <a:r>
              <a:rPr lang="uk-UA" sz="3600" dirty="0" smtClean="0">
                <a:solidFill>
                  <a:srgbClr val="00B0F0"/>
                </a:solidFill>
              </a:rPr>
              <a:t>вільного рівня говоріння.</a:t>
            </a:r>
            <a:endParaRPr lang="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27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315416"/>
            <a:ext cx="7886700" cy="1325563"/>
          </a:xfrm>
        </p:spPr>
        <p:txBody>
          <a:bodyPr>
            <a:normAutofit/>
          </a:bodyPr>
          <a:lstStyle/>
          <a:p>
            <a:r>
              <a:rPr lang="ru-RU" sz="2800" b="1" dirty="0" err="1" smtClean="0"/>
              <a:t>Після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завершення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вивчення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дисципліни</a:t>
            </a:r>
            <a:r>
              <a:rPr lang="ru-RU" sz="2800" b="1" dirty="0" smtClean="0"/>
              <a:t> </a:t>
            </a:r>
            <a:r>
              <a:rPr lang="uk-UA" sz="2800" b="1" dirty="0" smtClean="0"/>
              <a:t>ви </a:t>
            </a:r>
            <a:r>
              <a:rPr lang="uk-UA" sz="2800" b="1" dirty="0" smtClean="0"/>
              <a:t>будете :</a:t>
            </a:r>
            <a:endParaRPr lang="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7886700" cy="4351338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uk-UA" b="1" dirty="0" smtClean="0"/>
              <a:t>володіти</a:t>
            </a:r>
            <a:r>
              <a:rPr lang="ru-RU" b="1" dirty="0" smtClean="0"/>
              <a:t> </a:t>
            </a:r>
            <a:r>
              <a:rPr lang="ru-RU" b="1" dirty="0" err="1"/>
              <a:t>граматичним</a:t>
            </a:r>
            <a:r>
              <a:rPr lang="ru-RU" b="1" dirty="0"/>
              <a:t> і </a:t>
            </a:r>
            <a:r>
              <a:rPr lang="ru-RU" b="1" dirty="0" err="1"/>
              <a:t>лексичним</a:t>
            </a:r>
            <a:r>
              <a:rPr lang="ru-RU" b="1" dirty="0"/>
              <a:t> </a:t>
            </a:r>
            <a:r>
              <a:rPr lang="ru-RU" b="1" dirty="0" err="1"/>
              <a:t>матеріалом</a:t>
            </a:r>
            <a:r>
              <a:rPr lang="ru-RU" b="1" dirty="0"/>
              <a:t> </a:t>
            </a:r>
            <a:r>
              <a:rPr lang="ru-RU" b="1" dirty="0" err="1" smtClean="0"/>
              <a:t>програми</a:t>
            </a:r>
            <a:r>
              <a:rPr lang="ru-RU" b="1" dirty="0" smtClean="0"/>
              <a:t>.</a:t>
            </a:r>
          </a:p>
          <a:p>
            <a:pPr lvl="0">
              <a:lnSpc>
                <a:spcPct val="100000"/>
              </a:lnSpc>
            </a:pPr>
            <a:r>
              <a:rPr lang="ru-RU" b="1" dirty="0" err="1" smtClean="0"/>
              <a:t>здатні</a:t>
            </a:r>
            <a:r>
              <a:rPr lang="ru-RU" b="1" dirty="0" smtClean="0"/>
              <a:t> </a:t>
            </a:r>
            <a:r>
              <a:rPr lang="ru-RU" b="1" dirty="0" err="1"/>
              <a:t>висловлювати</a:t>
            </a:r>
            <a:r>
              <a:rPr lang="ru-RU" b="1" dirty="0"/>
              <a:t> </a:t>
            </a:r>
            <a:r>
              <a:rPr lang="ru-RU" b="1" dirty="0" err="1"/>
              <a:t>свої</a:t>
            </a:r>
            <a:r>
              <a:rPr lang="ru-RU" b="1" dirty="0"/>
              <a:t> думки при прямому </a:t>
            </a:r>
            <a:r>
              <a:rPr lang="ru-RU" b="1" dirty="0" err="1"/>
              <a:t>спілкуванні</a:t>
            </a:r>
            <a:r>
              <a:rPr lang="ru-RU" b="1" dirty="0"/>
              <a:t> в </a:t>
            </a:r>
            <a:r>
              <a:rPr lang="ru-RU" b="1" dirty="0" err="1"/>
              <a:t>ситуаціях</a:t>
            </a:r>
            <a:r>
              <a:rPr lang="ru-RU" b="1" dirty="0"/>
              <a:t> </a:t>
            </a:r>
            <a:r>
              <a:rPr lang="ru-RU" b="1" dirty="0" err="1"/>
              <a:t>подібних</a:t>
            </a:r>
            <a:r>
              <a:rPr lang="ru-RU" b="1" dirty="0"/>
              <a:t>  до </a:t>
            </a:r>
            <a:r>
              <a:rPr lang="ru-RU" b="1" dirty="0" err="1" smtClean="0"/>
              <a:t>реальних</a:t>
            </a:r>
            <a:r>
              <a:rPr lang="ru-RU" b="1" dirty="0" smtClean="0"/>
              <a:t>.</a:t>
            </a:r>
          </a:p>
          <a:p>
            <a:pPr lvl="0">
              <a:lnSpc>
                <a:spcPct val="100000"/>
              </a:lnSpc>
            </a:pPr>
            <a:r>
              <a:rPr lang="ru-RU" b="1" dirty="0" err="1" smtClean="0"/>
              <a:t>здатні</a:t>
            </a:r>
            <a:r>
              <a:rPr lang="ru-RU" b="1" dirty="0" smtClean="0"/>
              <a:t> </a:t>
            </a:r>
            <a:r>
              <a:rPr lang="ru-RU" b="1" dirty="0" err="1"/>
              <a:t>розуміти</a:t>
            </a:r>
            <a:r>
              <a:rPr lang="ru-RU" b="1" dirty="0"/>
              <a:t> </a:t>
            </a:r>
            <a:r>
              <a:rPr lang="ru-RU" b="1" dirty="0" err="1"/>
              <a:t>усне</a:t>
            </a:r>
            <a:r>
              <a:rPr lang="ru-RU" b="1" dirty="0"/>
              <a:t> </a:t>
            </a:r>
            <a:r>
              <a:rPr lang="ru-RU" b="1" dirty="0" err="1"/>
              <a:t>мовлення</a:t>
            </a:r>
            <a:r>
              <a:rPr lang="ru-RU" b="1" dirty="0"/>
              <a:t> в рамках тематики </a:t>
            </a:r>
            <a:r>
              <a:rPr lang="ru-RU" b="1" dirty="0" err="1"/>
              <a:t>програми</a:t>
            </a:r>
            <a:r>
              <a:rPr lang="ru-RU" b="1" dirty="0"/>
              <a:t> й </a:t>
            </a:r>
            <a:r>
              <a:rPr lang="ru-RU" b="1" dirty="0" err="1"/>
              <a:t>реагувати</a:t>
            </a:r>
            <a:r>
              <a:rPr lang="ru-RU" b="1" dirty="0"/>
              <a:t> на </a:t>
            </a:r>
            <a:r>
              <a:rPr lang="ru-RU" b="1" dirty="0" err="1"/>
              <a:t>нього</a:t>
            </a:r>
            <a:r>
              <a:rPr lang="ru-RU" b="1" dirty="0"/>
              <a:t> за </a:t>
            </a:r>
            <a:r>
              <a:rPr lang="ru-RU" b="1" dirty="0" err="1"/>
              <a:t>умови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спілкування</a:t>
            </a:r>
            <a:r>
              <a:rPr lang="ru-RU" b="1" dirty="0"/>
              <a:t> </a:t>
            </a:r>
            <a:r>
              <a:rPr lang="ru-RU" b="1" dirty="0" err="1"/>
              <a:t>здійснюється</a:t>
            </a:r>
            <a:r>
              <a:rPr lang="ru-RU" b="1" dirty="0"/>
              <a:t> </a:t>
            </a:r>
            <a:r>
              <a:rPr lang="ru-RU" b="1" dirty="0" err="1"/>
              <a:t>літературною</a:t>
            </a:r>
            <a:r>
              <a:rPr lang="ru-RU" b="1" dirty="0"/>
              <a:t> </a:t>
            </a:r>
            <a:r>
              <a:rPr lang="ru-RU" b="1" dirty="0" err="1"/>
              <a:t>турецькою</a:t>
            </a:r>
            <a:r>
              <a:rPr lang="ru-RU" b="1" dirty="0"/>
              <a:t> </a:t>
            </a:r>
            <a:r>
              <a:rPr lang="ru-RU" b="1" dirty="0" err="1"/>
              <a:t>мовою</a:t>
            </a:r>
            <a:r>
              <a:rPr lang="ru-RU" b="1" dirty="0"/>
              <a:t> в нормативному </a:t>
            </a:r>
            <a:r>
              <a:rPr lang="ru-RU" b="1" dirty="0" err="1"/>
              <a:t>темпі</a:t>
            </a:r>
            <a:r>
              <a:rPr lang="ru-RU" b="1" dirty="0"/>
              <a:t>.</a:t>
            </a:r>
          </a:p>
          <a:p>
            <a:pPr lvl="0">
              <a:lnSpc>
                <a:spcPct val="100000"/>
              </a:lnSpc>
            </a:pPr>
            <a:r>
              <a:rPr lang="ru-RU" b="1" dirty="0" err="1" smtClean="0"/>
              <a:t>Вміти</a:t>
            </a:r>
            <a:r>
              <a:rPr lang="ru-RU" b="1" dirty="0" smtClean="0"/>
              <a:t> </a:t>
            </a:r>
            <a:r>
              <a:rPr lang="ru-RU" b="1" dirty="0" err="1" smtClean="0"/>
              <a:t>аналітично</a:t>
            </a:r>
            <a:r>
              <a:rPr lang="ru-RU" b="1" dirty="0" smtClean="0"/>
              <a:t> </a:t>
            </a:r>
            <a:r>
              <a:rPr lang="ru-RU" b="1" dirty="0" err="1"/>
              <a:t>читати</a:t>
            </a:r>
            <a:r>
              <a:rPr lang="ru-RU" b="1" dirty="0"/>
              <a:t> </a:t>
            </a:r>
            <a:r>
              <a:rPr lang="ru-RU" b="1" dirty="0" err="1" smtClean="0"/>
              <a:t>складні</a:t>
            </a:r>
            <a:r>
              <a:rPr lang="ru-RU" b="1" dirty="0" smtClean="0"/>
              <a:t> </a:t>
            </a:r>
            <a:r>
              <a:rPr lang="ru-RU" b="1" dirty="0" err="1"/>
              <a:t>тексти</a:t>
            </a:r>
            <a:r>
              <a:rPr lang="ru-RU" b="1" dirty="0"/>
              <a:t>, </a:t>
            </a:r>
            <a:r>
              <a:rPr lang="ru-RU" b="1" dirty="0" err="1"/>
              <a:t>демонструвати</a:t>
            </a:r>
            <a:r>
              <a:rPr lang="ru-RU" b="1" dirty="0"/>
              <a:t> </a:t>
            </a:r>
            <a:r>
              <a:rPr lang="ru-RU" b="1" dirty="0" err="1"/>
              <a:t>вміння</a:t>
            </a:r>
            <a:r>
              <a:rPr lang="ru-RU" b="1" dirty="0"/>
              <a:t> </a:t>
            </a:r>
            <a:r>
              <a:rPr lang="ru-RU" b="1" dirty="0" err="1"/>
              <a:t>розуміти</a:t>
            </a:r>
            <a:r>
              <a:rPr lang="ru-RU" b="1" dirty="0"/>
              <a:t> </a:t>
            </a:r>
            <a:r>
              <a:rPr lang="ru-RU" b="1" dirty="0" err="1" smtClean="0"/>
              <a:t>тексти</a:t>
            </a:r>
            <a:r>
              <a:rPr lang="ru-RU" b="1" dirty="0" smtClean="0"/>
              <a:t> </a:t>
            </a:r>
            <a:r>
              <a:rPr lang="ru-RU" b="1" dirty="0" err="1"/>
              <a:t>художнього</a:t>
            </a:r>
            <a:r>
              <a:rPr lang="ru-RU" b="1" dirty="0"/>
              <a:t> </a:t>
            </a:r>
            <a:r>
              <a:rPr lang="ru-RU" b="1" dirty="0" err="1"/>
              <a:t>змісту</a:t>
            </a:r>
            <a:r>
              <a:rPr lang="ru-RU" b="1" dirty="0"/>
              <a:t>, </a:t>
            </a:r>
            <a:r>
              <a:rPr lang="ru-RU" b="1" dirty="0" err="1"/>
              <a:t>розуміти</a:t>
            </a:r>
            <a:r>
              <a:rPr lang="ru-RU" b="1" dirty="0"/>
              <a:t> структуру </a:t>
            </a:r>
            <a:r>
              <a:rPr lang="ru-RU" b="1" dirty="0" smtClean="0"/>
              <a:t>тексту.</a:t>
            </a:r>
            <a:endParaRPr lang="ru-RU" b="1" dirty="0"/>
          </a:p>
          <a:p>
            <a:pPr lvl="0">
              <a:lnSpc>
                <a:spcPct val="100000"/>
              </a:lnSpc>
            </a:pPr>
            <a:r>
              <a:rPr lang="ru-RU" b="1" dirty="0" err="1" smtClean="0"/>
              <a:t>вміти</a:t>
            </a:r>
            <a:r>
              <a:rPr lang="ru-RU" b="1" dirty="0" smtClean="0"/>
              <a:t> </a:t>
            </a:r>
            <a:r>
              <a:rPr lang="ru-RU" b="1" dirty="0" err="1"/>
              <a:t>виконувати</a:t>
            </a:r>
            <a:r>
              <a:rPr lang="ru-RU" b="1" dirty="0"/>
              <a:t> </a:t>
            </a:r>
            <a:r>
              <a:rPr lang="ru-RU" b="1" dirty="0" err="1"/>
              <a:t>письмове</a:t>
            </a:r>
            <a:r>
              <a:rPr lang="ru-RU" b="1" dirty="0"/>
              <a:t> </a:t>
            </a:r>
            <a:r>
              <a:rPr lang="ru-RU" b="1" dirty="0" err="1"/>
              <a:t>завдання</a:t>
            </a:r>
            <a:r>
              <a:rPr lang="ru-RU" b="1" dirty="0"/>
              <a:t> на </a:t>
            </a:r>
            <a:r>
              <a:rPr lang="ru-RU" b="1" dirty="0" err="1"/>
              <a:t>загальну</a:t>
            </a:r>
            <a:r>
              <a:rPr lang="ru-RU" b="1" dirty="0"/>
              <a:t> тематику, </a:t>
            </a:r>
            <a:r>
              <a:rPr lang="ru-RU" b="1" dirty="0" err="1"/>
              <a:t>передавати</a:t>
            </a:r>
            <a:r>
              <a:rPr lang="ru-RU" b="1" dirty="0"/>
              <a:t> </a:t>
            </a:r>
            <a:r>
              <a:rPr lang="ru-RU" b="1" dirty="0" err="1"/>
              <a:t>інформацію</a:t>
            </a:r>
            <a:r>
              <a:rPr lang="ru-RU" b="1" dirty="0"/>
              <a:t> та </a:t>
            </a:r>
            <a:r>
              <a:rPr lang="ru-RU" b="1" dirty="0" err="1"/>
              <a:t>описувати</a:t>
            </a:r>
            <a:r>
              <a:rPr lang="ru-RU" b="1" dirty="0"/>
              <a:t> </a:t>
            </a:r>
            <a:r>
              <a:rPr lang="ru-RU" b="1" dirty="0" err="1"/>
              <a:t>події</a:t>
            </a:r>
            <a:r>
              <a:rPr lang="ru-RU" b="1" dirty="0"/>
              <a:t> в </a:t>
            </a:r>
            <a:r>
              <a:rPr lang="ru-RU" b="1" dirty="0" err="1"/>
              <a:t>письмовій</a:t>
            </a:r>
            <a:r>
              <a:rPr lang="ru-RU" b="1" dirty="0"/>
              <a:t> </a:t>
            </a:r>
            <a:r>
              <a:rPr lang="ru-RU" b="1" dirty="0" err="1"/>
              <a:t>формі</a:t>
            </a:r>
            <a:r>
              <a:rPr lang="ru-RU" b="1" dirty="0"/>
              <a:t>, </a:t>
            </a:r>
            <a:r>
              <a:rPr lang="ru-RU" b="1" dirty="0" err="1"/>
              <a:t>реагувати</a:t>
            </a:r>
            <a:r>
              <a:rPr lang="ru-RU" b="1" dirty="0"/>
              <a:t> на </a:t>
            </a:r>
            <a:r>
              <a:rPr lang="ru-RU" b="1" dirty="0" err="1"/>
              <a:t>інформацію</a:t>
            </a:r>
            <a:r>
              <a:rPr lang="ru-RU" b="1" dirty="0"/>
              <a:t>, яка </a:t>
            </a:r>
            <a:r>
              <a:rPr lang="ru-RU" b="1" dirty="0" err="1"/>
              <a:t>надається</a:t>
            </a:r>
            <a:r>
              <a:rPr lang="ru-RU" b="1" dirty="0"/>
              <a:t> вербально </a:t>
            </a:r>
            <a:r>
              <a:rPr lang="ru-RU" b="1" dirty="0" err="1"/>
              <a:t>турецькою</a:t>
            </a:r>
            <a:r>
              <a:rPr lang="ru-RU" b="1" dirty="0"/>
              <a:t> </a:t>
            </a:r>
            <a:r>
              <a:rPr lang="ru-RU" b="1" dirty="0" err="1" smtClean="0"/>
              <a:t>мовою</a:t>
            </a:r>
            <a:r>
              <a:rPr lang="ru-RU" b="1" dirty="0" smtClean="0"/>
              <a:t>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візуально</a:t>
            </a:r>
            <a:r>
              <a:rPr lang="ru-RU" b="1" dirty="0"/>
              <a:t> за </a:t>
            </a:r>
            <a:r>
              <a:rPr lang="ru-RU" b="1" dirty="0" err="1"/>
              <a:t>допомогою</a:t>
            </a:r>
            <a:r>
              <a:rPr lang="ru-RU" b="1" dirty="0"/>
              <a:t> </a:t>
            </a:r>
            <a:r>
              <a:rPr lang="ru-RU" b="1" dirty="0" err="1"/>
              <a:t>малюнків</a:t>
            </a:r>
            <a:r>
              <a:rPr lang="ru-RU" b="1" dirty="0"/>
              <a:t>, </a:t>
            </a:r>
            <a:r>
              <a:rPr lang="ru-RU" b="1" dirty="0" err="1"/>
              <a:t>таблиць</a:t>
            </a:r>
            <a:r>
              <a:rPr lang="ru-RU" b="1" dirty="0"/>
              <a:t>, схем.</a:t>
            </a:r>
          </a:p>
          <a:p>
            <a:endParaRPr lang="" b="1" dirty="0"/>
          </a:p>
        </p:txBody>
      </p:sp>
    </p:spTree>
    <p:extLst>
      <p:ext uri="{BB962C8B-B14F-4D97-AF65-F5344CB8AC3E}">
        <p14:creationId xmlns="" xmlns:p14="http://schemas.microsoft.com/office/powerpoint/2010/main" val="55444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alphaModFix amt="43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507" y="1709590"/>
            <a:ext cx="5711485" cy="514841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85720" y="285728"/>
            <a:ext cx="8229630" cy="1404961"/>
          </a:xfrm>
        </p:spPr>
        <p:txBody>
          <a:bodyPr/>
          <a:lstStyle/>
          <a:p>
            <a:r>
              <a:rPr lang="uk-UA" b="1" dirty="0" smtClean="0">
                <a:solidFill>
                  <a:srgbClr val="0070C0"/>
                </a:solidFill>
              </a:rPr>
              <a:t>Обирай східну мову і стань професіоналом у своїй справі!!!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557338"/>
            <a:ext cx="3856038" cy="5184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 smtClean="0"/>
              <a:t> </a:t>
            </a:r>
            <a:endParaRPr lang="" dirty="0"/>
          </a:p>
        </p:txBody>
      </p:sp>
    </p:spTree>
    <p:extLst>
      <p:ext uri="{BB962C8B-B14F-4D97-AF65-F5344CB8AC3E}">
        <p14:creationId xmlns="" xmlns:p14="http://schemas.microsoft.com/office/powerpoint/2010/main" val="415287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2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732" y="21206"/>
            <a:ext cx="7886700" cy="1325563"/>
          </a:xfrm>
        </p:spPr>
        <p:txBody>
          <a:bodyPr/>
          <a:lstStyle/>
          <a:p>
            <a:r>
              <a:rPr lang="uk-UA" b="1" dirty="0"/>
              <a:t>Основна література:</a:t>
            </a:r>
            <a:r>
              <a:rPr lang="uk-UA" dirty="0"/>
              <a:t/>
            </a:r>
            <a:br>
              <a:rPr lang="uk-UA" dirty="0"/>
            </a:br>
            <a:endParaRPr lang="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836712"/>
            <a:ext cx="7830590" cy="4920903"/>
          </a:xfrm>
        </p:spPr>
        <p:txBody>
          <a:bodyPr/>
          <a:lstStyle/>
          <a:p>
            <a:r>
              <a:rPr lang="uk-UA" dirty="0" err="1" smtClean="0"/>
              <a:t>Hitit</a:t>
            </a:r>
            <a:r>
              <a:rPr lang="uk-UA" dirty="0" smtClean="0"/>
              <a:t> </a:t>
            </a:r>
            <a:r>
              <a:rPr lang="uk-UA" dirty="0" err="1" smtClean="0"/>
              <a:t>çalışma</a:t>
            </a:r>
            <a:r>
              <a:rPr lang="uk-UA" dirty="0" smtClean="0"/>
              <a:t> </a:t>
            </a:r>
            <a:r>
              <a:rPr lang="uk-UA" dirty="0" err="1" smtClean="0"/>
              <a:t>ve</a:t>
            </a:r>
            <a:r>
              <a:rPr lang="uk-UA" dirty="0" smtClean="0"/>
              <a:t> </a:t>
            </a:r>
            <a:r>
              <a:rPr lang="uk-UA" dirty="0" err="1" smtClean="0"/>
              <a:t>ders</a:t>
            </a:r>
            <a:r>
              <a:rPr lang="uk-UA" dirty="0" smtClean="0"/>
              <a:t> </a:t>
            </a:r>
            <a:r>
              <a:rPr lang="uk-UA" dirty="0" err="1" smtClean="0"/>
              <a:t>kitapları</a:t>
            </a:r>
            <a:r>
              <a:rPr lang="uk-UA" dirty="0" smtClean="0"/>
              <a:t> 1, 2 – </a:t>
            </a:r>
            <a:r>
              <a:rPr lang="uk-UA" dirty="0" err="1" smtClean="0"/>
              <a:t>Ankara</a:t>
            </a:r>
            <a:r>
              <a:rPr lang="uk-UA" dirty="0" smtClean="0"/>
              <a:t>,  TÖMER, 2004.</a:t>
            </a:r>
          </a:p>
          <a:p>
            <a:pPr lvl="0"/>
            <a:r>
              <a:rPr lang="en-US" dirty="0" err="1" smtClean="0"/>
              <a:t>İstanbul</a:t>
            </a:r>
            <a:r>
              <a:rPr lang="en-US" dirty="0"/>
              <a:t>. </a:t>
            </a:r>
            <a:r>
              <a:rPr lang="en-US" dirty="0" err="1"/>
              <a:t>Yabancılar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türkçe</a:t>
            </a:r>
            <a:r>
              <a:rPr lang="en-US" dirty="0"/>
              <a:t>. </a:t>
            </a:r>
            <a:r>
              <a:rPr lang="en-US" dirty="0" err="1"/>
              <a:t>Ders</a:t>
            </a:r>
            <a:r>
              <a:rPr lang="en-US" dirty="0"/>
              <a:t> </a:t>
            </a:r>
            <a:r>
              <a:rPr lang="en-US" dirty="0" err="1"/>
              <a:t>kitabı</a:t>
            </a:r>
            <a:r>
              <a:rPr lang="en-US" dirty="0"/>
              <a:t> A1. – M.Y. Yılmaz; </a:t>
            </a:r>
            <a:r>
              <a:rPr lang="en-US" dirty="0" err="1"/>
              <a:t>Kültür</a:t>
            </a:r>
            <a:r>
              <a:rPr lang="en-US" dirty="0"/>
              <a:t> </a:t>
            </a:r>
            <a:r>
              <a:rPr lang="en-US" dirty="0" err="1"/>
              <a:t>sanat</a:t>
            </a:r>
            <a:r>
              <a:rPr lang="en-US" dirty="0"/>
              <a:t> </a:t>
            </a:r>
            <a:r>
              <a:rPr lang="en-US" dirty="0" err="1"/>
              <a:t>basımevi</a:t>
            </a:r>
            <a:r>
              <a:rPr lang="en-US" dirty="0"/>
              <a:t>, 2012. – 108 s.</a:t>
            </a:r>
          </a:p>
          <a:p>
            <a:pPr lvl="0"/>
            <a:r>
              <a:rPr lang="en-US" dirty="0"/>
              <a:t>. İstanbul. </a:t>
            </a:r>
            <a:r>
              <a:rPr lang="en-US" dirty="0" err="1"/>
              <a:t>Yabancılar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türkçe</a:t>
            </a:r>
            <a:r>
              <a:rPr lang="en-US" dirty="0"/>
              <a:t>. </a:t>
            </a:r>
            <a:r>
              <a:rPr lang="en-US" dirty="0" err="1"/>
              <a:t>Çalışma</a:t>
            </a:r>
            <a:r>
              <a:rPr lang="en-US" dirty="0"/>
              <a:t> </a:t>
            </a:r>
            <a:r>
              <a:rPr lang="en-US" dirty="0" err="1"/>
              <a:t>kitabı</a:t>
            </a:r>
            <a:r>
              <a:rPr lang="en-US" dirty="0"/>
              <a:t> A1. – M.Y. Yılmaz; </a:t>
            </a:r>
            <a:r>
              <a:rPr lang="en-US" dirty="0" err="1"/>
              <a:t>Kültür</a:t>
            </a:r>
            <a:r>
              <a:rPr lang="en-US" dirty="0"/>
              <a:t> </a:t>
            </a:r>
            <a:r>
              <a:rPr lang="en-US" dirty="0" err="1"/>
              <a:t>sanat</a:t>
            </a:r>
            <a:r>
              <a:rPr lang="en-US" dirty="0"/>
              <a:t> </a:t>
            </a:r>
            <a:r>
              <a:rPr lang="en-US" dirty="0" err="1"/>
              <a:t>basımevi</a:t>
            </a:r>
            <a:r>
              <a:rPr lang="en-US" dirty="0"/>
              <a:t>, 2012. – 56 s</a:t>
            </a:r>
            <a:r>
              <a:rPr lang="en-US" dirty="0" smtClean="0"/>
              <a:t>.</a:t>
            </a:r>
            <a:endParaRPr lang="uk-UA" dirty="0" smtClean="0"/>
          </a:p>
          <a:p>
            <a:pPr lvl="0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tr.glosbe.com</a:t>
            </a:r>
            <a:endParaRPr lang="uk-UA" dirty="0" smtClean="0"/>
          </a:p>
          <a:p>
            <a:pPr lvl="0"/>
            <a:endParaRPr lang="en-US" dirty="0"/>
          </a:p>
          <a:p>
            <a:endParaRPr lang="" dirty="0"/>
          </a:p>
        </p:txBody>
      </p:sp>
    </p:spTree>
    <p:extLst>
      <p:ext uri="{BB962C8B-B14F-4D97-AF65-F5344CB8AC3E}">
        <p14:creationId xmlns="" xmlns:p14="http://schemas.microsoft.com/office/powerpoint/2010/main" val="32215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</TotalTime>
  <Words>398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1_Тема Office</vt:lpstr>
      <vt:lpstr>Практичний курс турецької мови</vt:lpstr>
      <vt:lpstr>Слайд 2</vt:lpstr>
      <vt:lpstr>Слайд 3</vt:lpstr>
      <vt:lpstr>Слайд 4</vt:lpstr>
      <vt:lpstr>Завдання курсу: </vt:lpstr>
      <vt:lpstr>Слайд 6</vt:lpstr>
      <vt:lpstr>Після завершення вивчення дисципліни ви будете :</vt:lpstr>
      <vt:lpstr>Обирай східну мову і стань професіоналом у своїй справі!!!</vt:lpstr>
      <vt:lpstr>Основна література: 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Бугреева Лина Олеговна</dc:creator>
  <cp:lastModifiedBy>lina</cp:lastModifiedBy>
  <cp:revision>30</cp:revision>
  <dcterms:created xsi:type="dcterms:W3CDTF">2019-03-13T07:06:50Z</dcterms:created>
  <dcterms:modified xsi:type="dcterms:W3CDTF">2020-07-02T07:44:01Z</dcterms:modified>
</cp:coreProperties>
</file>